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8" r:id="rId3"/>
    <p:sldId id="261" r:id="rId4"/>
    <p:sldId id="262" r:id="rId5"/>
    <p:sldId id="293" r:id="rId6"/>
    <p:sldId id="290" r:id="rId7"/>
    <p:sldId id="283" r:id="rId8"/>
    <p:sldId id="286" r:id="rId9"/>
    <p:sldId id="289" r:id="rId10"/>
    <p:sldId id="291" r:id="rId11"/>
    <p:sldId id="292" r:id="rId12"/>
    <p:sldId id="266" r:id="rId13"/>
    <p:sldId id="279" r:id="rId14"/>
    <p:sldId id="284" r:id="rId15"/>
    <p:sldId id="282" r:id="rId16"/>
    <p:sldId id="280" r:id="rId17"/>
    <p:sldId id="263" r:id="rId18"/>
    <p:sldId id="267" r:id="rId19"/>
    <p:sldId id="276" r:id="rId20"/>
    <p:sldId id="294" r:id="rId21"/>
    <p:sldId id="288" r:id="rId22"/>
    <p:sldId id="275" r:id="rId23"/>
    <p:sldId id="273" r:id="rId24"/>
    <p:sldId id="296" r:id="rId25"/>
    <p:sldId id="259" r:id="rId26"/>
    <p:sldId id="26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93086F7-4275-F045-BABA-E7F8A326BE87}">
          <p14:sldIdLst>
            <p14:sldId id="256"/>
            <p14:sldId id="258"/>
            <p14:sldId id="261"/>
            <p14:sldId id="262"/>
          </p14:sldIdLst>
        </p14:section>
        <p14:section name="Hardware" id="{18905E9D-EA80-9E4B-A3E4-D9BE0E865973}">
          <p14:sldIdLst>
            <p14:sldId id="293"/>
            <p14:sldId id="290"/>
            <p14:sldId id="283"/>
            <p14:sldId id="286"/>
            <p14:sldId id="289"/>
            <p14:sldId id="291"/>
            <p14:sldId id="292"/>
            <p14:sldId id="266"/>
            <p14:sldId id="279"/>
            <p14:sldId id="284"/>
            <p14:sldId id="282"/>
            <p14:sldId id="280"/>
            <p14:sldId id="263"/>
            <p14:sldId id="267"/>
            <p14:sldId id="276"/>
          </p14:sldIdLst>
        </p14:section>
        <p14:section name="Software" id="{D485D66D-041A-2E43-A9E5-3FFF187D9685}">
          <p14:sldIdLst>
            <p14:sldId id="294"/>
            <p14:sldId id="288"/>
            <p14:sldId id="275"/>
            <p14:sldId id="273"/>
          </p14:sldIdLst>
        </p14:section>
        <p14:section name="Stage 2" id="{6814D3C0-EE8E-6941-AF24-81F4AE9372B1}">
          <p14:sldIdLst>
            <p14:sldId id="296"/>
            <p14:sldId id="259"/>
          </p14:sldIdLst>
        </p14:section>
        <p14:section name="Stage 3" id="{133E6B0F-E38B-4046-B48F-80D29262702E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51"/>
  </p:normalViewPr>
  <p:slideViewPr>
    <p:cSldViewPr snapToGrid="0" snapToObjects="1">
      <p:cViewPr varScale="1">
        <p:scale>
          <a:sx n="113" d="100"/>
          <a:sy n="113" d="100"/>
        </p:scale>
        <p:origin x="17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jpg>
</file>

<file path=ppt/media/image13.gif>
</file>

<file path=ppt/media/image14.png>
</file>

<file path=ppt/media/image15.jpg>
</file>

<file path=ppt/media/image16.gif>
</file>

<file path=ppt/media/image17.jp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eg>
</file>

<file path=ppt/media/image32.JPG>
</file>

<file path=ppt/media/image33.jpg>
</file>

<file path=ppt/media/image34.png>
</file>

<file path=ppt/media/image35.jpg>
</file>

<file path=ppt/media/image36.gif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JPG>
</file>

<file path=ppt/media/image43.jpg>
</file>

<file path=ppt/media/image44.gif>
</file>

<file path=ppt/media/image45.jpeg>
</file>

<file path=ppt/media/image46.png>
</file>

<file path=ppt/media/image47.jpg>
</file>

<file path=ppt/media/image48.jpg>
</file>

<file path=ppt/media/image49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E143A-57F3-704C-B294-22D117F8E26E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0A09A-4DFD-424A-8DF1-7B75407C9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67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hm's_law#cite_note-9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over working with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64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build, talk about things like:</a:t>
            </a:r>
          </a:p>
          <a:p>
            <a:endParaRPr lang="en-US" dirty="0"/>
          </a:p>
          <a:p>
            <a:r>
              <a:rPr lang="en-US" dirty="0"/>
              <a:t>Prototype vs commercial</a:t>
            </a:r>
          </a:p>
          <a:p>
            <a:r>
              <a:rPr lang="en-US" dirty="0"/>
              <a:t>Screwing around versus functional building</a:t>
            </a:r>
          </a:p>
          <a:p>
            <a:r>
              <a:rPr lang="en-US" dirty="0"/>
              <a:t>Long-term things you can do to get serious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46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Wiring is a lot like plumbing</a:t>
            </a:r>
          </a:p>
          <a:p>
            <a:endParaRPr lang="en-US" dirty="0"/>
          </a:p>
          <a:p>
            <a:r>
              <a:rPr lang="en-US" dirty="0"/>
              <a:t>Power out or - terminal is the “faucet”</a:t>
            </a:r>
          </a:p>
          <a:p>
            <a:endParaRPr lang="en-US" dirty="0"/>
          </a:p>
          <a:p>
            <a:r>
              <a:rPr lang="en-US" dirty="0"/>
              <a:t>Ground or the + terminal is the “drain”</a:t>
            </a:r>
            <a:br>
              <a:rPr lang="en-US" dirty="0"/>
            </a:br>
            <a:endParaRPr lang="en-US" dirty="0"/>
          </a:p>
          <a:p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Ohm did his work on resistance in the years 1825 and 1826, and published his results in 1827 as the book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galvanische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Kette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mathematisch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bearbeitet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("The galvanic circuit investigated mathematically").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[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37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the 3v 5v issue with Jerry Bot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46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reason hardware is kind of challenging? Where do you start?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7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65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36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Resistors reduce flow by introducing resistance to the electrical current</a:t>
            </a:r>
          </a:p>
          <a:p>
            <a:endParaRPr lang="en-US" dirty="0"/>
          </a:p>
          <a:p>
            <a:r>
              <a:rPr lang="en-US" dirty="0"/>
              <a:t>Graded in value of that resistance (OHMS)</a:t>
            </a:r>
          </a:p>
          <a:p>
            <a:endParaRPr lang="en-US" dirty="0"/>
          </a:p>
          <a:p>
            <a:r>
              <a:rPr lang="en-US" dirty="0"/>
              <a:t>Governed by Ohms law</a:t>
            </a:r>
          </a:p>
          <a:p>
            <a:endParaRPr lang="en-US" dirty="0"/>
          </a:p>
          <a:p>
            <a:r>
              <a:rPr lang="en-US" dirty="0"/>
              <a:t>LED lights make light through magic – small leg is the Ground 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73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32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7 in the companion</a:t>
            </a:r>
          </a:p>
          <a:p>
            <a:endParaRPr lang="en-US" dirty="0"/>
          </a:p>
          <a:p>
            <a:r>
              <a:rPr lang="en-US" dirty="0"/>
              <a:t>Refer back to the electricity slide – every one of these pins is effectively a battery “-” sign – some are on all the time and some you control. They can go in or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35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79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30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72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5306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69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01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18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82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8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0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74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8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9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9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3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9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69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23D07-2785-A64E-AE9F-32747EA53277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10F7D-3308-7447-8D2D-8589029E2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77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gif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4.jp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11" Type="http://schemas.openxmlformats.org/officeDocument/2006/relationships/image" Target="../media/image27.jpg"/><Relationship Id="rId5" Type="http://schemas.openxmlformats.org/officeDocument/2006/relationships/image" Target="../media/image21.jpeg"/><Relationship Id="rId10" Type="http://schemas.openxmlformats.org/officeDocument/2006/relationships/image" Target="../media/image26.jp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0C444-A6D4-C74B-96AA-959C3629B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Practical IoT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5D2ED-AC74-E041-8993-9C9A6F8E31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IoT for smart cities, manufacturing, and Analytics from scratch</a:t>
            </a:r>
          </a:p>
        </p:txBody>
      </p:sp>
    </p:spTree>
    <p:extLst>
      <p:ext uri="{BB962C8B-B14F-4D97-AF65-F5344CB8AC3E}">
        <p14:creationId xmlns:p14="http://schemas.microsoft.com/office/powerpoint/2010/main" val="2763842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CDB7C5-B1DC-184C-A35A-A512B40C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636" y="321734"/>
            <a:ext cx="2054860" cy="27398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503DB0-5D5C-5C4F-884A-8B4E19932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315026" y="664210"/>
            <a:ext cx="2739814" cy="2054860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31A3D77D-C276-6E49-A581-0BB8DE527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906" y="3796452"/>
            <a:ext cx="4117206" cy="27398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3C0FD-3026-EA47-B4FE-B2DB4118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Pick a Project first!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1FA33DE-2DF8-45C1-B54E-D60E8BB8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/>
          </a:bodyPr>
          <a:lstStyle/>
          <a:p>
            <a:r>
              <a:rPr lang="en-US" sz="2300" dirty="0"/>
              <a:t>Simplify your selection process</a:t>
            </a:r>
          </a:p>
          <a:p>
            <a:endParaRPr lang="en-US" sz="2300" dirty="0"/>
          </a:p>
          <a:p>
            <a:r>
              <a:rPr lang="en-US" sz="2300" dirty="0"/>
              <a:t>Helps you chose the right platform</a:t>
            </a:r>
          </a:p>
          <a:p>
            <a:endParaRPr lang="en-US" sz="2300" dirty="0"/>
          </a:p>
          <a:p>
            <a:r>
              <a:rPr lang="en-US" sz="2300" dirty="0"/>
              <a:t>Clarifies how to get to the end state</a:t>
            </a:r>
          </a:p>
        </p:txBody>
      </p:sp>
    </p:spTree>
    <p:extLst>
      <p:ext uri="{BB962C8B-B14F-4D97-AF65-F5344CB8AC3E}">
        <p14:creationId xmlns:p14="http://schemas.microsoft.com/office/powerpoint/2010/main" val="349469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OUR Hardware – AKA What’s in this box?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28300"/>
            <a:ext cx="4459287" cy="3965046"/>
          </a:xfrm>
        </p:spPr>
        <p:txBody>
          <a:bodyPr>
            <a:noAutofit/>
          </a:bodyPr>
          <a:lstStyle/>
          <a:p>
            <a:r>
              <a:rPr lang="en-US" sz="2800" dirty="0"/>
              <a:t>Basic hardware required to build our project</a:t>
            </a:r>
          </a:p>
          <a:p>
            <a:pPr lvl="1"/>
            <a:r>
              <a:rPr lang="en-US" sz="2800" dirty="0"/>
              <a:t>Breadboard</a:t>
            </a:r>
          </a:p>
          <a:p>
            <a:pPr lvl="1"/>
            <a:r>
              <a:rPr lang="en-US" sz="2800" dirty="0"/>
              <a:t>Wires</a:t>
            </a:r>
          </a:p>
          <a:p>
            <a:pPr lvl="1"/>
            <a:r>
              <a:rPr lang="en-US" sz="2800" dirty="0"/>
              <a:t>Lights</a:t>
            </a:r>
          </a:p>
          <a:p>
            <a:pPr lvl="1"/>
            <a:r>
              <a:rPr lang="en-US" sz="2800" dirty="0"/>
              <a:t>Resistors</a:t>
            </a:r>
          </a:p>
          <a:p>
            <a:pPr lvl="1"/>
            <a:r>
              <a:rPr lang="en-US" sz="2800" dirty="0"/>
              <a:t>Sensor</a:t>
            </a:r>
          </a:p>
          <a:p>
            <a:pPr lvl="1"/>
            <a:r>
              <a:rPr lang="en-US" sz="28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21579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CA73A-F49C-954E-95E5-8E2E3557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Node MCU (esp8266)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8B4A16-160A-4BE3-A7DF-21AAC85E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4056883" cy="444876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esp8266?</a:t>
            </a:r>
          </a:p>
          <a:p>
            <a:pPr lvl="1"/>
            <a:r>
              <a:rPr lang="en-US" dirty="0"/>
              <a:t>Inexpensive</a:t>
            </a:r>
          </a:p>
          <a:p>
            <a:pPr lvl="1"/>
            <a:r>
              <a:rPr lang="en-US" dirty="0"/>
              <a:t>Digital and analog</a:t>
            </a:r>
          </a:p>
          <a:p>
            <a:pPr lvl="1"/>
            <a:r>
              <a:rPr lang="en-US" dirty="0"/>
              <a:t>Fast!</a:t>
            </a:r>
          </a:p>
          <a:p>
            <a:pPr lvl="1"/>
            <a:r>
              <a:rPr lang="en-US" dirty="0"/>
              <a:t>Power Consumption</a:t>
            </a:r>
          </a:p>
          <a:p>
            <a:pPr lvl="1"/>
            <a:r>
              <a:rPr lang="en-US" dirty="0"/>
              <a:t>Size</a:t>
            </a:r>
          </a:p>
          <a:p>
            <a:pPr lvl="1"/>
            <a:r>
              <a:rPr lang="en-US" dirty="0"/>
              <a:t>Built-in Wireless</a:t>
            </a:r>
          </a:p>
          <a:p>
            <a:pPr lvl="1"/>
            <a:endParaRPr lang="en-US" dirty="0"/>
          </a:p>
          <a:p>
            <a:r>
              <a:rPr lang="en-US" dirty="0"/>
              <a:t>Why NOT esp8266?</a:t>
            </a:r>
          </a:p>
          <a:p>
            <a:pPr lvl="1"/>
            <a:r>
              <a:rPr lang="en-US" dirty="0"/>
              <a:t>C</a:t>
            </a:r>
          </a:p>
          <a:p>
            <a:pPr lvl="1"/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D9F114F-8ABA-1142-98AE-C5BA802A5F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51" r="13179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3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53F7B-E958-FB41-A19E-77DEF80F0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Breadboard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A2233-977E-2147-9E18-EA7ECBB9F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Terminal Strips</a:t>
            </a:r>
          </a:p>
          <a:p>
            <a:endParaRPr lang="en-US" dirty="0"/>
          </a:p>
          <a:p>
            <a:r>
              <a:rPr lang="en-US" dirty="0"/>
              <a:t>Columns (#’s)</a:t>
            </a:r>
          </a:p>
          <a:p>
            <a:endParaRPr lang="en-US" dirty="0"/>
          </a:p>
          <a:p>
            <a:r>
              <a:rPr lang="en-US" dirty="0"/>
              <a:t>IC Chip “Ravine”</a:t>
            </a:r>
          </a:p>
          <a:p>
            <a:endParaRPr lang="en-US" dirty="0"/>
          </a:p>
          <a:p>
            <a:r>
              <a:rPr lang="en-US" dirty="0"/>
              <a:t>Rows (Letters)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48428-303C-6542-8257-F3E736CB3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441" y="1871322"/>
            <a:ext cx="6892016" cy="429804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20C027-E89D-D341-87CD-CE1F005260C4}"/>
              </a:ext>
            </a:extLst>
          </p:cNvPr>
          <p:cNvCxnSpPr>
            <a:cxnSpLocks/>
          </p:cNvCxnSpPr>
          <p:nvPr/>
        </p:nvCxnSpPr>
        <p:spPr>
          <a:xfrm flipV="1">
            <a:off x="3167743" y="2267403"/>
            <a:ext cx="1349828" cy="203654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7242E8-1B2A-4147-AD08-2DDD49933C0C}"/>
              </a:ext>
            </a:extLst>
          </p:cNvPr>
          <p:cNvCxnSpPr>
            <a:cxnSpLocks/>
          </p:cNvCxnSpPr>
          <p:nvPr/>
        </p:nvCxnSpPr>
        <p:spPr>
          <a:xfrm flipV="1">
            <a:off x="3167743" y="3287486"/>
            <a:ext cx="1208314" cy="228600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6A5D116-EDC9-F945-9B2B-AAD680FCBE21}"/>
              </a:ext>
            </a:extLst>
          </p:cNvPr>
          <p:cNvSpPr/>
          <p:nvPr/>
        </p:nvSpPr>
        <p:spPr>
          <a:xfrm>
            <a:off x="4376057" y="2754086"/>
            <a:ext cx="239486" cy="1088571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8B8A950-0EFA-7145-8A20-B3CE4B7BAAC7}"/>
              </a:ext>
            </a:extLst>
          </p:cNvPr>
          <p:cNvSpPr/>
          <p:nvPr/>
        </p:nvSpPr>
        <p:spPr>
          <a:xfrm rot="16200000">
            <a:off x="7566706" y="2177142"/>
            <a:ext cx="239486" cy="6248403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894B0FE-0518-5F49-95B8-D33F539EE3D9}"/>
              </a:ext>
            </a:extLst>
          </p:cNvPr>
          <p:cNvCxnSpPr>
            <a:cxnSpLocks/>
          </p:cNvCxnSpPr>
          <p:nvPr/>
        </p:nvCxnSpPr>
        <p:spPr>
          <a:xfrm flipV="1">
            <a:off x="3004913" y="5301343"/>
            <a:ext cx="1557334" cy="2068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Left Brace 22">
            <a:extLst>
              <a:ext uri="{FF2B5EF4-FFF2-40B4-BE49-F238E27FC236}">
                <a16:creationId xmlns:a16="http://schemas.microsoft.com/office/drawing/2014/main" id="{B35B242C-D645-D44B-8C7C-1E3DF668AA44}"/>
              </a:ext>
            </a:extLst>
          </p:cNvPr>
          <p:cNvSpPr/>
          <p:nvPr/>
        </p:nvSpPr>
        <p:spPr>
          <a:xfrm>
            <a:off x="4000955" y="3831773"/>
            <a:ext cx="239486" cy="424542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B0BF570-0FA7-9C48-A4E2-392E545A8D0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3324113" y="4044044"/>
            <a:ext cx="676842" cy="30479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D8F238F-A7B8-A744-A344-4CB5B2045E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23" r="11149"/>
          <a:stretch/>
        </p:blipFill>
        <p:spPr>
          <a:xfrm rot="5400000">
            <a:off x="7359144" y="2159296"/>
            <a:ext cx="4298043" cy="372209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C5D8FF7-1ECD-974A-9522-9663151F06A4}"/>
              </a:ext>
            </a:extLst>
          </p:cNvPr>
          <p:cNvSpPr/>
          <p:nvPr/>
        </p:nvSpPr>
        <p:spPr>
          <a:xfrm>
            <a:off x="8068235" y="3399416"/>
            <a:ext cx="1914861" cy="121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B1BAB9-8120-6045-8907-50765414E9AE}"/>
              </a:ext>
            </a:extLst>
          </p:cNvPr>
          <p:cNvCxnSpPr>
            <a:cxnSpLocks/>
          </p:cNvCxnSpPr>
          <p:nvPr/>
        </p:nvCxnSpPr>
        <p:spPr>
          <a:xfrm>
            <a:off x="9025665" y="1560812"/>
            <a:ext cx="0" cy="18214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73483DC-48D4-FE45-93ED-3489ADE8E35D}"/>
              </a:ext>
            </a:extLst>
          </p:cNvPr>
          <p:cNvSpPr/>
          <p:nvPr/>
        </p:nvSpPr>
        <p:spPr>
          <a:xfrm>
            <a:off x="8564641" y="1210684"/>
            <a:ext cx="922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IC Chip </a:t>
            </a:r>
          </a:p>
        </p:txBody>
      </p:sp>
    </p:spTree>
    <p:extLst>
      <p:ext uri="{BB962C8B-B14F-4D97-AF65-F5344CB8AC3E}">
        <p14:creationId xmlns:p14="http://schemas.microsoft.com/office/powerpoint/2010/main" val="4257625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E7B9C-3BAE-8342-989E-19D34FD3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Resistors and LEDs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95FC4-CDC0-AA42-B37B-482914907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2097087"/>
            <a:ext cx="7192282" cy="35961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8CCD4-7DF1-5F42-AC27-DAA134604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521" y="2097086"/>
            <a:ext cx="1774050" cy="358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0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1377AB-494F-F94F-83EE-FD263E9F9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057" y="3308106"/>
            <a:ext cx="7896412" cy="28756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721EF2-A54C-C04D-AB25-D0448000F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/>
              <a:t>SENSOR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BCE70-2792-C943-A2BC-AC71E223A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811" y="2249487"/>
            <a:ext cx="3599907" cy="3957302"/>
          </a:xfrm>
        </p:spPr>
        <p:txBody>
          <a:bodyPr>
            <a:noAutofit/>
          </a:bodyPr>
          <a:lstStyle/>
          <a:p>
            <a:r>
              <a:rPr lang="en-US" dirty="0"/>
              <a:t>Common Sensor pinout:</a:t>
            </a:r>
          </a:p>
          <a:p>
            <a:pPr lvl="1"/>
            <a:r>
              <a:rPr lang="en-US" dirty="0"/>
              <a:t>VCC = power IN</a:t>
            </a:r>
          </a:p>
          <a:p>
            <a:pPr lvl="1"/>
            <a:r>
              <a:rPr lang="en-US" dirty="0"/>
              <a:t>GND = power OUT (Ground)</a:t>
            </a:r>
          </a:p>
          <a:p>
            <a:pPr lvl="1"/>
            <a:r>
              <a:rPr lang="en-US" dirty="0"/>
              <a:t>Out(put) = signal out</a:t>
            </a:r>
          </a:p>
          <a:p>
            <a:r>
              <a:rPr lang="en-US" dirty="0"/>
              <a:t>Sometimes you get:</a:t>
            </a:r>
          </a:p>
          <a:p>
            <a:pPr lvl="1"/>
            <a:r>
              <a:rPr lang="en-US" dirty="0"/>
              <a:t>A0 = Analog output </a:t>
            </a:r>
          </a:p>
          <a:p>
            <a:pPr lvl="1"/>
            <a:r>
              <a:rPr lang="en-US" dirty="0"/>
              <a:t>D0 = Digital output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D3F840A-8249-4445-B0FF-4F40B9CBFE2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025" y="233954"/>
            <a:ext cx="4270665" cy="248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01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13F6E-3879-BD48-B511-F19F8E6DE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A pinout ‘splainer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640B6E9-190C-4CED-9DE0-8EEADF42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Power</a:t>
            </a:r>
          </a:p>
          <a:p>
            <a:endParaRPr lang="en-US" sz="1800" dirty="0"/>
          </a:p>
          <a:p>
            <a:r>
              <a:rPr lang="en-US" sz="1800" dirty="0"/>
              <a:t>Ground</a:t>
            </a:r>
          </a:p>
          <a:p>
            <a:endParaRPr lang="en-US" sz="1800" dirty="0"/>
          </a:p>
          <a:p>
            <a:r>
              <a:rPr lang="en-US" sz="1800" dirty="0"/>
              <a:t>GPIO</a:t>
            </a:r>
          </a:p>
          <a:p>
            <a:endParaRPr lang="en-US" sz="1800" dirty="0"/>
          </a:p>
          <a:p>
            <a:r>
              <a:rPr lang="en-US" sz="1800" dirty="0"/>
              <a:t>Alternate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DD77DF-D603-5C48-94C2-672C9B759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" r="4348" b="2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0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Slapping it all together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3668486"/>
            <a:ext cx="3281004" cy="9361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KISS – keep it simple, son!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33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Content Placeholder 4">
            <a:extLst>
              <a:ext uri="{FF2B5EF4-FFF2-40B4-BE49-F238E27FC236}">
                <a16:creationId xmlns:a16="http://schemas.microsoft.com/office/drawing/2014/main" id="{FED2ED0A-B803-3E46-99BD-33FDC1918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84861"/>
            <a:ext cx="5456279" cy="42633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E49EED-3C97-1F44-A27C-BB0E55C0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Now we have a Fancy Brick</a:t>
            </a:r>
          </a:p>
        </p:txBody>
      </p:sp>
      <p:sp>
        <p:nvSpPr>
          <p:cNvPr id="76" name="Content Placeholder 9">
            <a:extLst>
              <a:ext uri="{FF2B5EF4-FFF2-40B4-BE49-F238E27FC236}">
                <a16:creationId xmlns:a16="http://schemas.microsoft.com/office/drawing/2014/main" id="{1BB527A4-FB5D-4B1A-8781-55DEEF70D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Autofit/>
          </a:bodyPr>
          <a:lstStyle/>
          <a:p>
            <a:r>
              <a:rPr lang="en-US" dirty="0"/>
              <a:t>It looks cool!</a:t>
            </a:r>
          </a:p>
          <a:p>
            <a:endParaRPr lang="en-US" dirty="0"/>
          </a:p>
          <a:p>
            <a:r>
              <a:rPr lang="en-US" dirty="0"/>
              <a:t>It matches the picture</a:t>
            </a:r>
          </a:p>
          <a:p>
            <a:endParaRPr lang="en-US" dirty="0"/>
          </a:p>
          <a:p>
            <a:r>
              <a:rPr lang="en-US" dirty="0"/>
              <a:t>It doesn’t do anything</a:t>
            </a:r>
          </a:p>
          <a:p>
            <a:endParaRPr lang="en-US" dirty="0"/>
          </a:p>
          <a:p>
            <a:r>
              <a:rPr lang="en-US" dirty="0"/>
              <a:t>Yet!</a:t>
            </a:r>
          </a:p>
        </p:txBody>
      </p:sp>
    </p:spTree>
    <p:extLst>
      <p:ext uri="{BB962C8B-B14F-4D97-AF65-F5344CB8AC3E}">
        <p14:creationId xmlns:p14="http://schemas.microsoft.com/office/powerpoint/2010/main" val="89181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9636054-8421-D842-A892-03FD072D7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835" y="23283"/>
            <a:ext cx="6820430" cy="68204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BCE8-EF15-9342-AAB5-BA150673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98" y="2744484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Take 15 minutes to RECOVER!</a:t>
            </a:r>
          </a:p>
        </p:txBody>
      </p:sp>
    </p:spTree>
    <p:extLst>
      <p:ext uri="{BB962C8B-B14F-4D97-AF65-F5344CB8AC3E}">
        <p14:creationId xmlns:p14="http://schemas.microsoft.com/office/powerpoint/2010/main" val="1526379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3693-C2C9-BA41-8735-24514758E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75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8480FF-CE40-A54B-9915-3B2EEA4B8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68129B-AC76-6645-9AF4-439ACD1AD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easier from here!</a:t>
            </a:r>
          </a:p>
        </p:txBody>
      </p:sp>
    </p:spTree>
    <p:extLst>
      <p:ext uri="{BB962C8B-B14F-4D97-AF65-F5344CB8AC3E}">
        <p14:creationId xmlns:p14="http://schemas.microsoft.com/office/powerpoint/2010/main" val="3880746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6926-159B-D94C-A832-73C079231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IoT (often) Requires MANY 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languages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B3A2E43-0470-1D4C-AE7C-A07C99369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051" y="687896"/>
            <a:ext cx="8565949" cy="5482208"/>
          </a:xfrm>
          <a:prstGeom prst="rect">
            <a:avLst/>
          </a:prstGeo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406F0D7D-E030-0343-A86E-19A08DFE6000}"/>
              </a:ext>
            </a:extLst>
          </p:cNvPr>
          <p:cNvSpPr/>
          <p:nvPr/>
        </p:nvSpPr>
        <p:spPr>
          <a:xfrm>
            <a:off x="5936751" y="89739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8243BAD8-585F-6C48-BFAB-EE9D4AAEC341}"/>
              </a:ext>
            </a:extLst>
          </p:cNvPr>
          <p:cNvSpPr/>
          <p:nvPr/>
        </p:nvSpPr>
        <p:spPr>
          <a:xfrm>
            <a:off x="8031703" y="89739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Donut 14">
            <a:extLst>
              <a:ext uri="{FF2B5EF4-FFF2-40B4-BE49-F238E27FC236}">
                <a16:creationId xmlns:a16="http://schemas.microsoft.com/office/drawing/2014/main" id="{8BA7275C-4E03-5649-916E-5A8E7694DCEB}"/>
              </a:ext>
            </a:extLst>
          </p:cNvPr>
          <p:cNvSpPr/>
          <p:nvPr/>
        </p:nvSpPr>
        <p:spPr>
          <a:xfrm>
            <a:off x="10192178" y="2872322"/>
            <a:ext cx="1820238" cy="1820238"/>
          </a:xfrm>
          <a:prstGeom prst="donut">
            <a:avLst>
              <a:gd name="adj" fmla="val 4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4CCF21-D621-CD41-B239-A102B36EBE23}"/>
              </a:ext>
            </a:extLst>
          </p:cNvPr>
          <p:cNvGrpSpPr/>
          <p:nvPr/>
        </p:nvGrpSpPr>
        <p:grpSpPr>
          <a:xfrm>
            <a:off x="1711614" y="4981727"/>
            <a:ext cx="1820238" cy="1820238"/>
            <a:chOff x="1711614" y="4981727"/>
            <a:chExt cx="1820238" cy="182023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9D769F2-A073-6442-914D-01313B3D9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3557" y="5292012"/>
              <a:ext cx="1246322" cy="1199668"/>
            </a:xfrm>
            <a:prstGeom prst="rect">
              <a:avLst/>
            </a:prstGeom>
          </p:spPr>
        </p:pic>
        <p:sp>
          <p:nvSpPr>
            <p:cNvPr id="17" name="Donut 16">
              <a:extLst>
                <a:ext uri="{FF2B5EF4-FFF2-40B4-BE49-F238E27FC236}">
                  <a16:creationId xmlns:a16="http://schemas.microsoft.com/office/drawing/2014/main" id="{75F94D7B-C331-8646-89E9-01E0C25FECF1}"/>
                </a:ext>
              </a:extLst>
            </p:cNvPr>
            <p:cNvSpPr/>
            <p:nvPr/>
          </p:nvSpPr>
          <p:spPr>
            <a:xfrm>
              <a:off x="1711614" y="4981727"/>
              <a:ext cx="1820238" cy="1820238"/>
            </a:xfrm>
            <a:prstGeom prst="donut">
              <a:avLst>
                <a:gd name="adj" fmla="val 49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29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592E23A-53AB-654E-BC44-40AF52D05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9" r="1" b="1"/>
          <a:stretch/>
        </p:blipFill>
        <p:spPr>
          <a:xfrm>
            <a:off x="-5596" y="3427414"/>
            <a:ext cx="4640280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3196C4-9CEF-8D48-8782-62E7D8D059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4" r="829" b="-3"/>
          <a:stretch/>
        </p:blipFill>
        <p:spPr>
          <a:xfrm>
            <a:off x="-5596" y="1"/>
            <a:ext cx="4640280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D9996AD-C974-1D4F-B532-907622CB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10" y="1816100"/>
            <a:ext cx="5873700" cy="2353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Let’s Review the code!</a:t>
            </a:r>
          </a:p>
        </p:txBody>
      </p:sp>
    </p:spTree>
    <p:extLst>
      <p:ext uri="{BB962C8B-B14F-4D97-AF65-F5344CB8AC3E}">
        <p14:creationId xmlns:p14="http://schemas.microsoft.com/office/powerpoint/2010/main" val="261007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1AFB-CF28-3F46-AE61-26A30C73B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You have now made a brick oven!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E6C6C8-B3B3-C848-A1A1-C1D5C64D7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998822" cy="4460232"/>
          </a:xfrm>
        </p:spPr>
        <p:txBody>
          <a:bodyPr>
            <a:normAutofit/>
          </a:bodyPr>
          <a:lstStyle/>
          <a:p>
            <a:r>
              <a:rPr lang="en-US" sz="2800" dirty="0"/>
              <a:t>It serves a functional purpose</a:t>
            </a:r>
          </a:p>
          <a:p>
            <a:endParaRPr lang="en-US" sz="2800" dirty="0"/>
          </a:p>
          <a:p>
            <a:r>
              <a:rPr lang="en-US" sz="2800" dirty="0"/>
              <a:t>It doesn’t just sit there</a:t>
            </a:r>
          </a:p>
          <a:p>
            <a:endParaRPr lang="en-US" sz="2800" dirty="0"/>
          </a:p>
          <a:p>
            <a:r>
              <a:rPr lang="en-US" sz="2800" dirty="0"/>
              <a:t>It works like you coded it to!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EB8F24-1168-4743-B4F7-4ED399F126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1" r="1" b="388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ACB743-60D3-1C4C-ABA5-9B78566E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Stage 2 Smart City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43BB1-8036-F143-8D33-956B0D1A18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together</a:t>
            </a:r>
          </a:p>
        </p:txBody>
      </p:sp>
    </p:spTree>
    <p:extLst>
      <p:ext uri="{BB962C8B-B14F-4D97-AF65-F5344CB8AC3E}">
        <p14:creationId xmlns:p14="http://schemas.microsoft.com/office/powerpoint/2010/main" val="3241897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an intersection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3693-C2C9-BA41-8735-24514758E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11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CA5-84E9-9B47-8F18-3653C90D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3693-C2C9-BA41-8735-24514758E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02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9" name="Group 138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95" name="Rectangle 194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8" name="Group 196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9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0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53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55B6B2-9D01-1646-9EC3-34B2E4455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What Comprises the IoT?</a:t>
            </a:r>
          </a:p>
        </p:txBody>
      </p:sp>
      <p:sp useBgFill="1">
        <p:nvSpPr>
          <p:cNvPr id="26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0FC8E0-2CFA-754F-B582-0D15C19F1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333"/>
          <a:stretch/>
        </p:blipFill>
        <p:spPr>
          <a:xfrm>
            <a:off x="1118988" y="2386783"/>
            <a:ext cx="6112382" cy="20769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10AF06-6408-EB45-9C05-B6A82493B973}"/>
              </a:ext>
            </a:extLst>
          </p:cNvPr>
          <p:cNvSpPr txBox="1"/>
          <p:nvPr/>
        </p:nvSpPr>
        <p:spPr>
          <a:xfrm>
            <a:off x="938213" y="1987570"/>
            <a:ext cx="108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Devices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E36CA518-04F3-6B42-ACED-D5A78826000B}"/>
              </a:ext>
            </a:extLst>
          </p:cNvPr>
          <p:cNvSpPr txBox="1"/>
          <p:nvPr/>
        </p:nvSpPr>
        <p:spPr>
          <a:xfrm>
            <a:off x="2119313" y="4342343"/>
            <a:ext cx="125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Gateway(s)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77BD81EC-BC19-0E4F-9A6B-A69D019A9CF6}"/>
              </a:ext>
            </a:extLst>
          </p:cNvPr>
          <p:cNvSpPr txBox="1"/>
          <p:nvPr/>
        </p:nvSpPr>
        <p:spPr>
          <a:xfrm>
            <a:off x="3727601" y="2523610"/>
            <a:ext cx="1329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Stores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70B945C9-52A0-E649-A5E2-FBD62407173A}"/>
              </a:ext>
            </a:extLst>
          </p:cNvPr>
          <p:cNvSpPr txBox="1"/>
          <p:nvPr/>
        </p:nvSpPr>
        <p:spPr>
          <a:xfrm>
            <a:off x="5555454" y="4340593"/>
            <a:ext cx="108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4022898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59D1-6852-704E-8A71-BB079527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it “SMART”?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D5FE2AC-6F15-0C4E-BBE4-E6175BB2099B}"/>
              </a:ext>
            </a:extLst>
          </p:cNvPr>
          <p:cNvGrpSpPr/>
          <p:nvPr/>
        </p:nvGrpSpPr>
        <p:grpSpPr>
          <a:xfrm>
            <a:off x="1383023" y="2097089"/>
            <a:ext cx="2732547" cy="2505577"/>
            <a:chOff x="1034881" y="2097089"/>
            <a:chExt cx="2732547" cy="2505577"/>
          </a:xfrm>
        </p:grpSpPr>
        <p:pic>
          <p:nvPicPr>
            <p:cNvPr id="7" name="Picture 6" descr="A picture containing indoor&#13;&#10;&#13;&#10;Description automatically generated">
              <a:extLst>
                <a:ext uri="{FF2B5EF4-FFF2-40B4-BE49-F238E27FC236}">
                  <a16:creationId xmlns:a16="http://schemas.microsoft.com/office/drawing/2014/main" id="{B22A3BD8-C039-3E49-8630-A21D5EAA8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4881" y="2097089"/>
              <a:ext cx="2732547" cy="204030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F1AB554-C2A2-884D-8F4F-8192CFA6A7CA}"/>
                </a:ext>
              </a:extLst>
            </p:cNvPr>
            <p:cNvSpPr txBox="1"/>
            <p:nvPr/>
          </p:nvSpPr>
          <p:spPr>
            <a:xfrm>
              <a:off x="1034881" y="4233334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1: Instrumentation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339C01-E957-DE42-8A99-57E23F13603D}"/>
              </a:ext>
            </a:extLst>
          </p:cNvPr>
          <p:cNvGrpSpPr/>
          <p:nvPr/>
        </p:nvGrpSpPr>
        <p:grpSpPr>
          <a:xfrm>
            <a:off x="4531251" y="2097089"/>
            <a:ext cx="2732547" cy="2508020"/>
            <a:chOff x="4050900" y="2097089"/>
            <a:chExt cx="2732547" cy="2508020"/>
          </a:xfrm>
        </p:grpSpPr>
        <p:pic>
          <p:nvPicPr>
            <p:cNvPr id="10" name="Picture 9" descr="A picture containing sky&#13;&#10;&#13;&#10;Description automatically generated">
              <a:extLst>
                <a:ext uri="{FF2B5EF4-FFF2-40B4-BE49-F238E27FC236}">
                  <a16:creationId xmlns:a16="http://schemas.microsoft.com/office/drawing/2014/main" id="{13E7CE6C-747B-9448-B21C-768F036966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4623"/>
            <a:stretch/>
          </p:blipFill>
          <p:spPr>
            <a:xfrm>
              <a:off x="4050900" y="2097089"/>
              <a:ext cx="2732547" cy="203915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B6A3D6-FCF6-704D-A9CC-BD405BEFBD7C}"/>
                </a:ext>
              </a:extLst>
            </p:cNvPr>
            <p:cNvSpPr txBox="1"/>
            <p:nvPr/>
          </p:nvSpPr>
          <p:spPr>
            <a:xfrm>
              <a:off x="4050900" y="4235777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2: Connections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7927A18-AB4A-6F4E-A357-78C42B712EC4}"/>
              </a:ext>
            </a:extLst>
          </p:cNvPr>
          <p:cNvGrpSpPr/>
          <p:nvPr/>
        </p:nvGrpSpPr>
        <p:grpSpPr>
          <a:xfrm>
            <a:off x="7679478" y="2097088"/>
            <a:ext cx="2741242" cy="2505578"/>
            <a:chOff x="7679478" y="2097088"/>
            <a:chExt cx="2741242" cy="2505578"/>
          </a:xfrm>
        </p:grpSpPr>
        <p:pic>
          <p:nvPicPr>
            <p:cNvPr id="13" name="Picture 12" descr="A close up of a logo&#13;&#10;&#13;&#10;Description automatically generated">
              <a:extLst>
                <a:ext uri="{FF2B5EF4-FFF2-40B4-BE49-F238E27FC236}">
                  <a16:creationId xmlns:a16="http://schemas.microsoft.com/office/drawing/2014/main" id="{EF907BC1-F569-3C44-80C5-DFE7E673AA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630" b="18980"/>
            <a:stretch/>
          </p:blipFill>
          <p:spPr>
            <a:xfrm>
              <a:off x="7679478" y="2097088"/>
              <a:ext cx="2741242" cy="203915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F2536B4-2679-1C43-B351-BF0087FC8B54}"/>
                </a:ext>
              </a:extLst>
            </p:cNvPr>
            <p:cNvSpPr txBox="1"/>
            <p:nvPr/>
          </p:nvSpPr>
          <p:spPr>
            <a:xfrm>
              <a:off x="7679478" y="4233334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3: Analytics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78CCA72-4BB9-FC45-89A9-A7230A7751D2}"/>
              </a:ext>
            </a:extLst>
          </p:cNvPr>
          <p:cNvGrpSpPr/>
          <p:nvPr/>
        </p:nvGrpSpPr>
        <p:grpSpPr>
          <a:xfrm>
            <a:off x="1340330" y="400968"/>
            <a:ext cx="9508163" cy="6299571"/>
            <a:chOff x="1034880" y="412257"/>
            <a:chExt cx="9508163" cy="6299571"/>
          </a:xfrm>
        </p:grpSpPr>
        <p:pic>
          <p:nvPicPr>
            <p:cNvPr id="32" name="Picture 31" descr="A close up of a map&#13;&#10;&#13;&#10;Description automatically generated">
              <a:extLst>
                <a:ext uri="{FF2B5EF4-FFF2-40B4-BE49-F238E27FC236}">
                  <a16:creationId xmlns:a16="http://schemas.microsoft.com/office/drawing/2014/main" id="{40F393A5-1925-0849-89AE-0D40BC272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4880" y="412257"/>
              <a:ext cx="9508163" cy="5908644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99D146-E284-C641-95AB-5CD57E1A3614}"/>
                </a:ext>
              </a:extLst>
            </p:cNvPr>
            <p:cNvSpPr txBox="1"/>
            <p:nvPr/>
          </p:nvSpPr>
          <p:spPr>
            <a:xfrm>
              <a:off x="4219575" y="6342496"/>
              <a:ext cx="273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STAGE 4: Pulling it Together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244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FA6E9C7-AB96-2B4A-A741-3DEA3F4C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4CAFCB-F0CD-A24A-B9CE-F58F81745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let the smoke out</a:t>
            </a:r>
          </a:p>
        </p:txBody>
      </p:sp>
    </p:spTree>
    <p:extLst>
      <p:ext uri="{BB962C8B-B14F-4D97-AF65-F5344CB8AC3E}">
        <p14:creationId xmlns:p14="http://schemas.microsoft.com/office/powerpoint/2010/main" val="2013352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E41F512-EFD0-BA40-8512-07C5742D8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" y="150829"/>
            <a:ext cx="7816257" cy="6587988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06F8F038-3D06-2F4D-BAAF-A93825BAB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39483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98A4D2-45F8-464C-81EC-AE2F847901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58" r="27344" b="3"/>
          <a:stretch/>
        </p:blipFill>
        <p:spPr>
          <a:xfrm>
            <a:off x="-5597" y="1"/>
            <a:ext cx="2540042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D33ADE-8C11-CB44-9ABF-CE479C26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324" r="13909" b="-4"/>
          <a:stretch/>
        </p:blipFill>
        <p:spPr>
          <a:xfrm>
            <a:off x="5029201" y="10"/>
            <a:ext cx="2523744" cy="34278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F95860-5D9E-044A-9623-AA0FEFCC65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520" t="-277" r="19955" b="280"/>
          <a:stretch/>
        </p:blipFill>
        <p:spPr>
          <a:xfrm>
            <a:off x="2537396" y="1"/>
            <a:ext cx="2491804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33B693-0A0E-5A47-8543-9BF5C7496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0" y="618518"/>
            <a:ext cx="353848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Why is hardware scary?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1BFF46E-4325-4F5B-8EF5-514C70822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32" y="2250281"/>
            <a:ext cx="3580522" cy="4191001"/>
          </a:xfrm>
        </p:spPr>
        <p:txBody>
          <a:bodyPr>
            <a:noAutofit/>
          </a:bodyPr>
          <a:lstStyle/>
          <a:p>
            <a:r>
              <a:rPr lang="en-US" dirty="0"/>
              <a:t>Software errors are “soft”</a:t>
            </a:r>
          </a:p>
          <a:p>
            <a:endParaRPr lang="en-US" dirty="0"/>
          </a:p>
          <a:p>
            <a:r>
              <a:rPr lang="en-US" dirty="0"/>
              <a:t>Hardware errors on the other hand….</a:t>
            </a:r>
          </a:p>
          <a:p>
            <a:endParaRPr lang="en-US" dirty="0"/>
          </a:p>
          <a:p>
            <a:r>
              <a:rPr lang="en-US" dirty="0"/>
              <a:t>ELECTRICITY KILLS PEOPLE!</a:t>
            </a:r>
          </a:p>
        </p:txBody>
      </p:sp>
    </p:spTree>
    <p:extLst>
      <p:ext uri="{BB962C8B-B14F-4D97-AF65-F5344CB8AC3E}">
        <p14:creationId xmlns:p14="http://schemas.microsoft.com/office/powerpoint/2010/main" val="303104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C0E141-BEAE-8341-83C1-52B8D772B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824" y="684821"/>
            <a:ext cx="2880632" cy="2105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ABB679-0078-2B42-A4CC-40D9C6949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9424" y="321734"/>
            <a:ext cx="1911019" cy="27398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FC35A9-3938-7741-9179-EE17F07B2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Electricity fundamentals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7C7F-4376-4541-920F-01872FF3D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685530" cy="440672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Electricity is flowing electrons</a:t>
            </a:r>
          </a:p>
          <a:p>
            <a:endParaRPr lang="en-US" dirty="0"/>
          </a:p>
          <a:p>
            <a:r>
              <a:rPr lang="en-US" dirty="0"/>
              <a:t>Flow is channeled through circuits, like water through plumbing</a:t>
            </a:r>
          </a:p>
          <a:p>
            <a:endParaRPr lang="en-US" dirty="0"/>
          </a:p>
          <a:p>
            <a:r>
              <a:rPr lang="en-US" dirty="0"/>
              <a:t>Flow is governed by Ohm’s law:</a:t>
            </a:r>
          </a:p>
          <a:p>
            <a:pPr lvl="1"/>
            <a:r>
              <a:rPr lang="en-US" dirty="0"/>
              <a:t>Voltage (Pressure)</a:t>
            </a:r>
          </a:p>
          <a:p>
            <a:pPr lvl="1"/>
            <a:r>
              <a:rPr lang="en-US" dirty="0"/>
              <a:t>Current (Amperes – same as Speed)</a:t>
            </a:r>
          </a:p>
          <a:p>
            <a:pPr lvl="1"/>
            <a:r>
              <a:rPr lang="en-US" dirty="0"/>
              <a:t>Resistance (Diameter of the pipes)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C8EFD-D014-FF45-B921-952259DF76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242" y="3660218"/>
            <a:ext cx="2349796" cy="2995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1068FD-3A93-F74A-8124-92C0D7901C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5126" y="4912524"/>
            <a:ext cx="1453785" cy="253836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29009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85035-A426-D747-80DC-C2384850A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5270020" cy="1478570"/>
          </a:xfrm>
        </p:spPr>
        <p:txBody>
          <a:bodyPr/>
          <a:lstStyle/>
          <a:p>
            <a:r>
              <a:rPr lang="en-US" dirty="0"/>
              <a:t>Control Over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8DB7D-1B7B-6E4C-A7ED-3670FEA7C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174327" cy="4643954"/>
          </a:xfrm>
        </p:spPr>
        <p:txBody>
          <a:bodyPr>
            <a:normAutofit/>
          </a:bodyPr>
          <a:lstStyle/>
          <a:p>
            <a:r>
              <a:rPr lang="en-US" dirty="0"/>
              <a:t>To flow, electricity needs a source and a ground</a:t>
            </a:r>
          </a:p>
          <a:p>
            <a:endParaRPr lang="en-US" dirty="0"/>
          </a:p>
          <a:p>
            <a:r>
              <a:rPr lang="en-US" dirty="0"/>
              <a:t>The Pi provides multiple sources and grounds</a:t>
            </a:r>
          </a:p>
          <a:p>
            <a:pPr lvl="1"/>
            <a:r>
              <a:rPr lang="en-US" dirty="0"/>
              <a:t>Note which one your project requires!</a:t>
            </a:r>
          </a:p>
          <a:p>
            <a:pPr lvl="1"/>
            <a:r>
              <a:rPr lang="en-US" dirty="0"/>
              <a:t>All amps are in milli-amps and 3 or 5 V</a:t>
            </a:r>
          </a:p>
          <a:p>
            <a:pPr lvl="1"/>
            <a:endParaRPr lang="en-US" dirty="0"/>
          </a:p>
          <a:p>
            <a:r>
              <a:rPr lang="en-US" dirty="0"/>
              <a:t>You are now one of the X-Men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9A3C6-80E7-1F4F-8ACC-3C889F907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427" y="3930820"/>
            <a:ext cx="5457202" cy="257852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4D96FC-0228-B948-80B4-B7E8DF163006}"/>
              </a:ext>
            </a:extLst>
          </p:cNvPr>
          <p:cNvSpPr txBox="1">
            <a:spLocks/>
          </p:cNvSpPr>
          <p:nvPr/>
        </p:nvSpPr>
        <p:spPr>
          <a:xfrm>
            <a:off x="7497062" y="6509347"/>
            <a:ext cx="4685530" cy="3374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*Inclusion in X-Men adventures not guaranteed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5D4498B-62FF-9A41-93B1-57BD04490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8427" y="845776"/>
            <a:ext cx="5457202" cy="286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2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9279-BE6D-3C48-8DC5-85CA00FB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Overload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1912C2-9D9F-7C4D-ACD8-AFD35FAB0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1658" y="4110355"/>
            <a:ext cx="4051300" cy="269917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3037A1-115C-7949-BFCC-EBF878BE2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744" y="3103804"/>
            <a:ext cx="5837598" cy="3705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782E-FF5B-254A-B767-1CFE45EFE6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809" y="373790"/>
            <a:ext cx="5345533" cy="26774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68E64F-4CEA-6844-9CA3-12B1451663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658" y="1765072"/>
            <a:ext cx="4051300" cy="2273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01CCCB2-BD0D-DE41-89C9-268ED78E39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1517" y="3243642"/>
            <a:ext cx="3657600" cy="3632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9A79B0-D3A3-DA41-8218-E361508820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9117" y="3069452"/>
            <a:ext cx="3810301" cy="38103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52F6195-308E-3F42-852B-AD04823107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4053072"/>
            <a:ext cx="5080000" cy="2844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CAE410-2450-D146-810E-60C986C2D54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529" t="13738" r="4994" b="13686"/>
          <a:stretch/>
        </p:blipFill>
        <p:spPr>
          <a:xfrm>
            <a:off x="4947275" y="-20986"/>
            <a:ext cx="4596226" cy="368685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21AC34A-5544-1B43-B044-A31E449163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5726" y="-851"/>
            <a:ext cx="5222703" cy="411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9FCE695-D9A0-E74C-88BE-1B433683876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11821" y="30681"/>
            <a:ext cx="4203700" cy="3860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D4DFFB-F49A-2943-8D78-B712978B371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05623" y="2276626"/>
            <a:ext cx="38100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4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573</Words>
  <Application>Microsoft Macintosh PowerPoint</Application>
  <PresentationFormat>Widescreen</PresentationFormat>
  <Paragraphs>150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Trebuchet MS</vt:lpstr>
      <vt:lpstr>Tw Cen MT</vt:lpstr>
      <vt:lpstr>Circuit</vt:lpstr>
      <vt:lpstr>Practical IoT</vt:lpstr>
      <vt:lpstr>Intro Slide</vt:lpstr>
      <vt:lpstr>What Comprises the IoT?</vt:lpstr>
      <vt:lpstr>What makes it “SMART”?</vt:lpstr>
      <vt:lpstr>Hardware</vt:lpstr>
      <vt:lpstr>Why is hardware scary?</vt:lpstr>
      <vt:lpstr>Electricity fundamentals</vt:lpstr>
      <vt:lpstr>Control Over electricity</vt:lpstr>
      <vt:lpstr>Hardware Overload</vt:lpstr>
      <vt:lpstr>Pick a Project first!</vt:lpstr>
      <vt:lpstr>OUR Hardware – AKA What’s in this box?</vt:lpstr>
      <vt:lpstr>Node MCU (esp8266)</vt:lpstr>
      <vt:lpstr>Breadboard basics</vt:lpstr>
      <vt:lpstr>Resistors and LEDs</vt:lpstr>
      <vt:lpstr>SENSOR Basics</vt:lpstr>
      <vt:lpstr>A pinout ‘splainer</vt:lpstr>
      <vt:lpstr>Slapping it all together</vt:lpstr>
      <vt:lpstr>Now we have a Fancy Brick</vt:lpstr>
      <vt:lpstr>Take 15 minutes to RECOVER!</vt:lpstr>
      <vt:lpstr>Software</vt:lpstr>
      <vt:lpstr>IoT (often) Requires MANY languages</vt:lpstr>
      <vt:lpstr>Let’s Review the code!</vt:lpstr>
      <vt:lpstr>You have now made a brick oven!</vt:lpstr>
      <vt:lpstr>The Stage 2 Smart City</vt:lpstr>
      <vt:lpstr>Simulating an intersection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IoT</dc:title>
  <dc:creator>Chris Harrold</dc:creator>
  <cp:lastModifiedBy>Chris Harrold</cp:lastModifiedBy>
  <cp:revision>4</cp:revision>
  <dcterms:created xsi:type="dcterms:W3CDTF">2018-10-30T14:44:53Z</dcterms:created>
  <dcterms:modified xsi:type="dcterms:W3CDTF">2018-10-30T15:41:44Z</dcterms:modified>
</cp:coreProperties>
</file>